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sldIdLst>
    <p:sldId id="263" r:id="rId2"/>
    <p:sldId id="259" r:id="rId3"/>
    <p:sldId id="261" r:id="rId4"/>
    <p:sldId id="260" r:id="rId5"/>
    <p:sldId id="262" r:id="rId6"/>
    <p:sldId id="256" r:id="rId7"/>
    <p:sldId id="257" r:id="rId8"/>
    <p:sldId id="258" r:id="rId9"/>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94648"/>
  </p:normalViewPr>
  <p:slideViewPr>
    <p:cSldViewPr snapToGrid="0">
      <p:cViewPr>
        <p:scale>
          <a:sx n="165" d="100"/>
          <a:sy n="165" d="100"/>
        </p:scale>
        <p:origin x="-24920" y="-109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8/17/22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17477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8</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8/17/22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8/17/22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8/17/22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8/17/22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8/17/22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8/17/22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png"/><Relationship Id="rId3" Type="http://schemas.openxmlformats.org/officeDocument/2006/relationships/image" Target="../media/image1.png"/><Relationship Id="rId21" Type="http://schemas.openxmlformats.org/officeDocument/2006/relationships/image" Target="../media/image19.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21.png"/><Relationship Id="rId10" Type="http://schemas.openxmlformats.org/officeDocument/2006/relationships/image" Target="../media/image8.png"/><Relationship Id="rId19" Type="http://schemas.openxmlformats.org/officeDocument/2006/relationships/image" Target="../media/image17.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14.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39.png"/><Relationship Id="rId25" Type="http://schemas.openxmlformats.org/officeDocument/2006/relationships/image" Target="../media/image17.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6.png"/><Relationship Id="rId24" Type="http://schemas.openxmlformats.org/officeDocument/2006/relationships/image" Target="../media/image60.png"/><Relationship Id="rId5" Type="http://schemas.openxmlformats.org/officeDocument/2006/relationships/image" Target="../media/image3.png"/><Relationship Id="rId15" Type="http://schemas.openxmlformats.org/officeDocument/2006/relationships/image" Target="../media/image54.png"/><Relationship Id="rId23" Type="http://schemas.openxmlformats.org/officeDocument/2006/relationships/image" Target="../media/image59.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 Id="rId2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900">
            <a:extLst>
              <a:ext uri="{FF2B5EF4-FFF2-40B4-BE49-F238E27FC236}">
                <a16:creationId xmlns:a16="http://schemas.microsoft.com/office/drawing/2014/main" id="{53841FBA-BC0B-A804-52FE-16CCAABD5D41}"/>
              </a:ext>
            </a:extLst>
          </p:cNvPr>
          <p:cNvSpPr/>
          <p:nvPr/>
        </p:nvSpPr>
        <p:spPr>
          <a:xfrm>
            <a:off x="795319" y="8413746"/>
            <a:ext cx="5651202" cy="27905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9" name="Rectangle 898">
            <a:extLst>
              <a:ext uri="{FF2B5EF4-FFF2-40B4-BE49-F238E27FC236}">
                <a16:creationId xmlns:a16="http://schemas.microsoft.com/office/drawing/2014/main" id="{513F7D4B-C52B-42DE-7DDD-AD722516F31F}"/>
              </a:ext>
            </a:extLst>
          </p:cNvPr>
          <p:cNvSpPr/>
          <p:nvPr/>
        </p:nvSpPr>
        <p:spPr>
          <a:xfrm>
            <a:off x="797814" y="7604901"/>
            <a:ext cx="6456425"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8" name="Rectangle 897">
            <a:extLst>
              <a:ext uri="{FF2B5EF4-FFF2-40B4-BE49-F238E27FC236}">
                <a16:creationId xmlns:a16="http://schemas.microsoft.com/office/drawing/2014/main" id="{CA14AA6B-4FFE-063F-14DC-4593AF275B15}"/>
              </a:ext>
            </a:extLst>
          </p:cNvPr>
          <p:cNvSpPr/>
          <p:nvPr/>
        </p:nvSpPr>
        <p:spPr>
          <a:xfrm>
            <a:off x="795318" y="7056236"/>
            <a:ext cx="5323542"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830997"/>
          </a:xfrm>
          <a:prstGeom prst="rect">
            <a:avLst/>
          </a:prstGeom>
          <a:noFill/>
        </p:spPr>
        <p:txBody>
          <a:bodyPr wrap="square" rtlCol="0">
            <a:spAutoFit/>
          </a:bodyPr>
          <a:lstStyle/>
          <a:p>
            <a:pPr marL="214307" indent="-214307">
              <a:buFont typeface="Arial" panose="020B0604020202020204" pitchFamily="34" charset="0"/>
              <a:buChar char="•"/>
            </a:pPr>
            <a:r>
              <a:rPr lang="en-US" sz="1600" dirty="0"/>
              <a:t>Missing data everywhere in the real world but often troublesome &amp; swept under the rug.</a:t>
            </a:r>
          </a:p>
          <a:p>
            <a:pPr marL="214307" indent="-214307">
              <a:buFont typeface="Arial" panose="020B0604020202020204" pitchFamily="34" charset="0"/>
              <a:buChar char="•"/>
            </a:pPr>
            <a:r>
              <a:rPr lang="en-US" sz="1600" dirty="0"/>
              <a:t>Look into modern imputation techniques &amp; their pros/cons</a:t>
            </a:r>
          </a:p>
          <a:p>
            <a:pPr marL="671507" lvl="1" indent="-214307">
              <a:buFont typeface="Arial" panose="020B0604020202020204" pitchFamily="34" charset="0"/>
              <a:buChar char="•"/>
            </a:pPr>
            <a:r>
              <a:rPr lang="en-US" sz="16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231507" y="4268824"/>
            <a:ext cx="1168910" cy="369332"/>
          </a:xfrm>
          <a:prstGeom prst="rect">
            <a:avLst/>
          </a:prstGeom>
          <a:noFill/>
        </p:spPr>
        <p:txBody>
          <a:bodyPr wrap="none" rtlCol="0">
            <a:spAutoFit/>
          </a:bodyPr>
          <a:lstStyle/>
          <a:p>
            <a:r>
              <a:rPr lang="en-US" b="1"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210484" y="3401333"/>
            <a:ext cx="1254831" cy="369332"/>
          </a:xfrm>
          <a:prstGeom prst="rect">
            <a:avLst/>
          </a:prstGeom>
          <a:noFill/>
        </p:spPr>
        <p:txBody>
          <a:bodyPr wrap="none" rtlCol="0">
            <a:spAutoFit/>
          </a:bodyPr>
          <a:lstStyle/>
          <a:p>
            <a:r>
              <a:rPr lang="en-US" b="1"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1647153799"/>
              </p:ext>
            </p:extLst>
          </p:nvPr>
        </p:nvGraphicFramePr>
        <p:xfrm>
          <a:off x="11597939" y="7381307"/>
          <a:ext cx="6637290" cy="2417712"/>
        </p:xfrm>
        <a:graphic>
          <a:graphicData uri="http://schemas.openxmlformats.org/drawingml/2006/table">
            <a:tbl>
              <a:tblPr firstRow="1" bandRow="1">
                <a:tableStyleId>{5C22544A-7EE6-4342-B048-85BDC9FD1C3A}</a:tableStyleId>
              </a:tblPr>
              <a:tblGrid>
                <a:gridCol w="1327458">
                  <a:extLst>
                    <a:ext uri="{9D8B030D-6E8A-4147-A177-3AD203B41FA5}">
                      <a16:colId xmlns:a16="http://schemas.microsoft.com/office/drawing/2014/main" val="2639204986"/>
                    </a:ext>
                  </a:extLst>
                </a:gridCol>
                <a:gridCol w="1327458">
                  <a:extLst>
                    <a:ext uri="{9D8B030D-6E8A-4147-A177-3AD203B41FA5}">
                      <a16:colId xmlns:a16="http://schemas.microsoft.com/office/drawing/2014/main" val="2690891796"/>
                    </a:ext>
                  </a:extLst>
                </a:gridCol>
                <a:gridCol w="1327458">
                  <a:extLst>
                    <a:ext uri="{9D8B030D-6E8A-4147-A177-3AD203B41FA5}">
                      <a16:colId xmlns:a16="http://schemas.microsoft.com/office/drawing/2014/main" val="3723378948"/>
                    </a:ext>
                  </a:extLst>
                </a:gridCol>
                <a:gridCol w="1327458">
                  <a:extLst>
                    <a:ext uri="{9D8B030D-6E8A-4147-A177-3AD203B41FA5}">
                      <a16:colId xmlns:a16="http://schemas.microsoft.com/office/drawing/2014/main" val="1498371569"/>
                    </a:ext>
                  </a:extLst>
                </a:gridCol>
                <a:gridCol w="1327458">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b="1" dirty="0">
                          <a:solidFill>
                            <a:sysClr val="windowText" lastClr="000000"/>
                          </a:solidFill>
                        </a:rPr>
                        <a:t>Estimate</a:t>
                      </a:r>
                    </a:p>
                  </a:txBody>
                  <a:tcPr marL="34290" marR="34290" marT="17145" marB="17145">
                    <a:solidFill>
                      <a:schemeClr val="accent2"/>
                    </a:solidFill>
                  </a:tcPr>
                </a:tc>
                <a:tc>
                  <a:txBody>
                    <a:bodyPr/>
                    <a:lstStyle/>
                    <a:p>
                      <a:r>
                        <a:rPr lang="en-US" sz="1400" b="1" dirty="0">
                          <a:solidFill>
                            <a:sysClr val="windowText" lastClr="000000"/>
                          </a:solidFill>
                        </a:rPr>
                        <a:t>Percent Bias</a:t>
                      </a:r>
                    </a:p>
                  </a:txBody>
                  <a:tcPr marL="34290" marR="34290" marT="17145" marB="17145">
                    <a:solidFill>
                      <a:schemeClr val="accent2"/>
                    </a:solidFill>
                  </a:tcPr>
                </a:tc>
                <a:tc>
                  <a:txBody>
                    <a:bodyPr/>
                    <a:lstStyle/>
                    <a:p>
                      <a:r>
                        <a:rPr lang="en-US" sz="1400" b="1" dirty="0">
                          <a:solidFill>
                            <a:sysClr val="windowText" lastClr="000000"/>
                          </a:solidFill>
                        </a:rPr>
                        <a:t>Coverage Rate</a:t>
                      </a:r>
                    </a:p>
                  </a:txBody>
                  <a:tcPr marL="34290" marR="34290" marT="17145" marB="17145">
                    <a:solidFill>
                      <a:schemeClr val="accent2"/>
                    </a:solidFill>
                  </a:tcPr>
                </a:tc>
                <a:tc>
                  <a:txBody>
                    <a:bodyPr/>
                    <a:lstStyle/>
                    <a:p>
                      <a:r>
                        <a:rPr lang="en-US" sz="1400" b="1" dirty="0">
                          <a:solidFill>
                            <a:sysClr val="windowText" lastClr="000000"/>
                          </a:solidFill>
                        </a:rPr>
                        <a:t>Average Width</a:t>
                      </a:r>
                    </a:p>
                  </a:txBody>
                  <a:tcPr marL="34290" marR="34290" marT="17145" marB="17145">
                    <a:solidFill>
                      <a:schemeClr val="accent2"/>
                    </a:solidFill>
                  </a:tcPr>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bg2"/>
                    </a:solidFill>
                  </a:tcPr>
                </a:tc>
                <a:tc>
                  <a:txBody>
                    <a:bodyPr/>
                    <a:lstStyle/>
                    <a:p>
                      <a:r>
                        <a:rPr lang="en-US" sz="1400" dirty="0"/>
                        <a:t>0.9779</a:t>
                      </a:r>
                    </a:p>
                  </a:txBody>
                  <a:tcPr marL="34290" marR="34290" marT="17145" marB="17145"/>
                </a:tc>
                <a:tc>
                  <a:txBody>
                    <a:bodyPr/>
                    <a:lstStyle/>
                    <a:p>
                      <a:r>
                        <a:rPr lang="en-US" sz="1400" dirty="0"/>
                        <a:t>2.209</a:t>
                      </a:r>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bg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bg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bg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bg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bg2"/>
                    </a:solidFill>
                  </a:tcPr>
                </a:tc>
                <a:tc>
                  <a:txBody>
                    <a:bodyPr/>
                    <a:lstStyle/>
                    <a:p>
                      <a:r>
                        <a:rPr lang="en-US" sz="1400" dirty="0"/>
                        <a:t>1.0262</a:t>
                      </a:r>
                    </a:p>
                  </a:txBody>
                  <a:tcPr marL="34290" marR="34290" marT="17145" marB="17145"/>
                </a:tc>
                <a:tc>
                  <a:txBody>
                    <a:bodyPr/>
                    <a:lstStyle/>
                    <a:p>
                      <a:r>
                        <a:rPr lang="en-US" sz="1400" dirty="0"/>
                        <a:t>2.615</a:t>
                      </a:r>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0">
                <a:tc>
                  <a:txBody>
                    <a:bodyPr/>
                    <a:lstStyle/>
                    <a:p>
                      <a:r>
                        <a:rPr lang="en-US" sz="1400" dirty="0"/>
                        <a:t>MNAR-heavy</a:t>
                      </a:r>
                    </a:p>
                  </a:txBody>
                  <a:tcPr marL="34290" marR="34290" marT="17145" marB="17145">
                    <a:solidFill>
                      <a:schemeClr val="bg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251043" y="6807431"/>
            <a:ext cx="986680" cy="369332"/>
          </a:xfrm>
          <a:prstGeom prst="rect">
            <a:avLst/>
          </a:prstGeom>
          <a:noFill/>
        </p:spPr>
        <p:txBody>
          <a:bodyPr wrap="none" rtlCol="0">
            <a:spAutoFit/>
          </a:bodyPr>
          <a:lstStyle/>
          <a:p>
            <a:r>
              <a:rPr lang="en-US" b="1"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916602" y="10130899"/>
            <a:ext cx="6076579"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284858" y="13732309"/>
            <a:ext cx="135966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442564" cy="1965960"/>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b="1"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multiple imputation under MAR had the lowest average coverage rate, once we consider how MNAR had much larger confidence intervals,  </a:t>
            </a:r>
            <a:r>
              <a:rPr lang="en-US" b="1" dirty="0"/>
              <a:t>multiple imputation under MNAR is the least accurate at estimating our parameter</a:t>
            </a:r>
            <a:r>
              <a:rPr lang="en-US" dirty="0"/>
              <a:t>.</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sp>
        <p:nvSpPr>
          <p:cNvPr id="868" name="TextBox 867">
            <a:extLst>
              <a:ext uri="{FF2B5EF4-FFF2-40B4-BE49-F238E27FC236}">
                <a16:creationId xmlns:a16="http://schemas.microsoft.com/office/drawing/2014/main" id="{9A3F0316-1FB1-716B-2FCC-B7CB21516AF9}"/>
              </a:ext>
            </a:extLst>
          </p:cNvPr>
          <p:cNvSpPr txBox="1"/>
          <p:nvPr/>
        </p:nvSpPr>
        <p:spPr>
          <a:xfrm>
            <a:off x="22481506" y="7777351"/>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481506" y="10810094"/>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is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1"/>
                <a:stretch>
                  <a:fillRect l="-254" b="-1587"/>
                </a:stretch>
              </a:blipFill>
            </p:spPr>
            <p:txBody>
              <a:bodyPr/>
              <a:lstStyle/>
              <a:p>
                <a:r>
                  <a:rPr lang="en-US">
                    <a:noFill/>
                  </a:rPr>
                  <a:t> </a:t>
                </a:r>
              </a:p>
            </p:txBody>
          </p:sp>
        </mc:Fallback>
      </mc:AlternateContent>
      <p:pic>
        <p:nvPicPr>
          <p:cNvPr id="875" name="Picture 874">
            <a:extLst>
              <a:ext uri="{FF2B5EF4-FFF2-40B4-BE49-F238E27FC236}">
                <a16:creationId xmlns:a16="http://schemas.microsoft.com/office/drawing/2014/main" id="{2274BA73-27F7-8FAF-5352-B5B1C9F3E6E0}"/>
              </a:ext>
            </a:extLst>
          </p:cNvPr>
          <p:cNvPicPr>
            <a:picLocks/>
          </p:cNvPicPr>
          <p:nvPr/>
        </p:nvPicPr>
        <p:blipFill>
          <a:blip r:embed="rId12"/>
          <a:srcRect/>
          <a:stretch/>
        </p:blipFill>
        <p:spPr>
          <a:xfrm>
            <a:off x="26491548" y="6403601"/>
            <a:ext cx="2258568" cy="1316736"/>
          </a:xfrm>
          <a:prstGeom prst="rect">
            <a:avLst/>
          </a:prstGeom>
        </p:spPr>
      </p:pic>
      <p:pic>
        <p:nvPicPr>
          <p:cNvPr id="877" name="Picture 876">
            <a:extLst>
              <a:ext uri="{FF2B5EF4-FFF2-40B4-BE49-F238E27FC236}">
                <a16:creationId xmlns:a16="http://schemas.microsoft.com/office/drawing/2014/main" id="{19793D02-8A5A-EA1E-90D7-182F01A721F0}"/>
              </a:ext>
            </a:extLst>
          </p:cNvPr>
          <p:cNvPicPr>
            <a:picLocks/>
          </p:cNvPicPr>
          <p:nvPr/>
        </p:nvPicPr>
        <p:blipFill>
          <a:blip r:embed="rId13"/>
          <a:srcRect/>
          <a:stretch/>
        </p:blipFill>
        <p:spPr>
          <a:xfrm>
            <a:off x="23137929" y="6462646"/>
            <a:ext cx="3108960" cy="131673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a:extLst>
              <a:ext uri="{FF2B5EF4-FFF2-40B4-BE49-F238E27FC236}">
                <a16:creationId xmlns:a16="http://schemas.microsoft.com/office/drawing/2014/main" id="{C8807349-BCE2-1BE3-D2A5-601D38721901}"/>
              </a:ext>
            </a:extLst>
          </p:cNvPr>
          <p:cNvPicPr>
            <a:picLocks/>
          </p:cNvPicPr>
          <p:nvPr/>
        </p:nvPicPr>
        <p:blipFill>
          <a:blip r:embed="rId14"/>
          <a:srcRect/>
          <a:stretch/>
        </p:blipFill>
        <p:spPr>
          <a:xfrm>
            <a:off x="29123908" y="6523551"/>
            <a:ext cx="3108960" cy="1316736"/>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831901" y="6163205"/>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mc:Choice xmlns:a14="http://schemas.microsoft.com/office/drawing/2010/main"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8166016" cy="963534"/>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8166016" cy="963534"/>
              </a:xfrm>
              <a:prstGeom prst="rect">
                <a:avLst/>
              </a:prstGeom>
              <a:blipFill>
                <a:blip r:embed="rId15"/>
                <a:stretch>
                  <a:fillRect l="-311" b="-5195"/>
                </a:stretch>
              </a:blipFill>
            </p:spPr>
            <p:txBody>
              <a:bodyPr/>
              <a:lstStyle/>
              <a:p>
                <a:r>
                  <a:rPr lang="en-US">
                    <a:noFill/>
                  </a:rPr>
                  <a:t> </a:t>
                </a:r>
              </a:p>
            </p:txBody>
          </p:sp>
        </mc:Fallback>
      </mc:AlternateContent>
      <p:sp>
        <p:nvSpPr>
          <p:cNvPr id="889" name="TextBox 888">
            <a:extLst>
              <a:ext uri="{FF2B5EF4-FFF2-40B4-BE49-F238E27FC236}">
                <a16:creationId xmlns:a16="http://schemas.microsoft.com/office/drawing/2014/main" id="{9FB99765-383D-2A13-C580-CF8CEE7DB045}"/>
              </a:ext>
            </a:extLst>
          </p:cNvPr>
          <p:cNvSpPr txBox="1"/>
          <p:nvPr/>
        </p:nvSpPr>
        <p:spPr>
          <a:xfrm>
            <a:off x="23561138" y="9071448"/>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304289" y="9071448"/>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16"/>
          <a:stretch>
            <a:fillRect/>
          </a:stretch>
        </p:blipFill>
        <p:spPr>
          <a:xfrm>
            <a:off x="26419882" y="13073346"/>
            <a:ext cx="2159783" cy="1040464"/>
          </a:xfrm>
          <a:prstGeom prst="rect">
            <a:avLst/>
          </a:prstGeom>
        </p:spPr>
      </p:pic>
      <p:pic>
        <p:nvPicPr>
          <p:cNvPr id="908" name="Picture 907">
            <a:extLst>
              <a:ext uri="{FF2B5EF4-FFF2-40B4-BE49-F238E27FC236}">
                <a16:creationId xmlns:a16="http://schemas.microsoft.com/office/drawing/2014/main" id="{C4ADF9D7-DFDD-9AF5-6AE2-3BC10DC30C2F}"/>
              </a:ext>
            </a:extLst>
          </p:cNvPr>
          <p:cNvPicPr>
            <a:picLocks/>
          </p:cNvPicPr>
          <p:nvPr/>
        </p:nvPicPr>
        <p:blipFill>
          <a:blip r:embed="rId17"/>
          <a:srcRect/>
          <a:stretch/>
        </p:blipFill>
        <p:spPr>
          <a:xfrm>
            <a:off x="29183898" y="9431794"/>
            <a:ext cx="3108960" cy="1316736"/>
          </a:xfrm>
          <a:prstGeom prst="rect">
            <a:avLst/>
          </a:prstGeom>
        </p:spPr>
      </p:pic>
      <p:pic>
        <p:nvPicPr>
          <p:cNvPr id="912" name="Picture 911">
            <a:extLst>
              <a:ext uri="{FF2B5EF4-FFF2-40B4-BE49-F238E27FC236}">
                <a16:creationId xmlns:a16="http://schemas.microsoft.com/office/drawing/2014/main" id="{5840C2E2-D300-DE5B-525D-AF1ECA2CF98B}"/>
              </a:ext>
            </a:extLst>
          </p:cNvPr>
          <p:cNvPicPr>
            <a:picLocks noChangeAspect="1"/>
          </p:cNvPicPr>
          <p:nvPr/>
        </p:nvPicPr>
        <p:blipFill>
          <a:blip r:embed="rId18"/>
          <a:srcRect/>
          <a:stretch/>
        </p:blipFill>
        <p:spPr>
          <a:xfrm>
            <a:off x="23071273" y="9431878"/>
            <a:ext cx="3108960" cy="1317602"/>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616174" y="12657273"/>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19"/>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38317" y="14219049"/>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3730810822"/>
              </p:ext>
            </p:extLst>
          </p:nvPr>
        </p:nvGraphicFramePr>
        <p:xfrm>
          <a:off x="29585349" y="14592597"/>
          <a:ext cx="2809384" cy="1430000"/>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492182">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dirty="0">
                          <a:solidFill>
                            <a:sysClr val="windowText" lastClr="000000"/>
                          </a:solidFill>
                        </a:rPr>
                        <a:t>Runtime Ratio (LD/MI)</a:t>
                      </a:r>
                    </a:p>
                  </a:txBody>
                  <a:tcPr marL="34290" marR="34290" marT="17145" marB="17145">
                    <a:solidFill>
                      <a:schemeClr val="accent2"/>
                    </a:solidFill>
                  </a:tcPr>
                </a:tc>
                <a:extLst>
                  <a:ext uri="{0D108BD9-81ED-4DB2-BD59-A6C34878D82A}">
                    <a16:rowId xmlns:a16="http://schemas.microsoft.com/office/drawing/2014/main" val="47882385"/>
                  </a:ext>
                </a:extLst>
              </a:tr>
              <a:tr h="312606">
                <a:tc>
                  <a:txBody>
                    <a:bodyPr/>
                    <a:lstStyle/>
                    <a:p>
                      <a:r>
                        <a:rPr lang="en-US" sz="1400" dirty="0"/>
                        <a:t>Case 1</a:t>
                      </a:r>
                    </a:p>
                  </a:txBody>
                  <a:tcPr marL="34290" marR="34290" marT="17145" marB="17145">
                    <a:solidFill>
                      <a:schemeClr val="bg2"/>
                    </a:solidFill>
                  </a:tcPr>
                </a:tc>
                <a:tc>
                  <a:txBody>
                    <a:bodyPr/>
                    <a:lstStyle/>
                    <a:p>
                      <a:r>
                        <a:rPr lang="en-US" sz="1400" dirty="0"/>
                        <a:t>~10x faster</a:t>
                      </a:r>
                    </a:p>
                  </a:txBody>
                  <a:tcPr marL="34290" marR="34290" marT="17145" marB="17145"/>
                </a:tc>
                <a:extLst>
                  <a:ext uri="{0D108BD9-81ED-4DB2-BD59-A6C34878D82A}">
                    <a16:rowId xmlns:a16="http://schemas.microsoft.com/office/drawing/2014/main" val="1029343939"/>
                  </a:ext>
                </a:extLst>
              </a:tr>
              <a:tr h="312606">
                <a:tc>
                  <a:txBody>
                    <a:bodyPr/>
                    <a:lstStyle/>
                    <a:p>
                      <a:r>
                        <a:rPr lang="en-US" sz="1400" dirty="0"/>
                        <a:t>Case 2</a:t>
                      </a:r>
                    </a:p>
                  </a:txBody>
                  <a:tcPr marL="34290" marR="34290" marT="17145" marB="17145">
                    <a:solidFill>
                      <a:schemeClr val="bg2"/>
                    </a:solidFill>
                  </a:tcPr>
                </a:tc>
                <a:tc>
                  <a:txBody>
                    <a:bodyPr/>
                    <a:lstStyle/>
                    <a:p>
                      <a:r>
                        <a:rPr lang="en-US" sz="1400" dirty="0"/>
                        <a:t>~20x faster</a:t>
                      </a:r>
                    </a:p>
                  </a:txBody>
                  <a:tcPr marL="34290" marR="34290" marT="17145" marB="17145"/>
                </a:tc>
                <a:extLst>
                  <a:ext uri="{0D108BD9-81ED-4DB2-BD59-A6C34878D82A}">
                    <a16:rowId xmlns:a16="http://schemas.microsoft.com/office/drawing/2014/main" val="81840052"/>
                  </a:ext>
                </a:extLst>
              </a:tr>
              <a:tr h="312606">
                <a:tc>
                  <a:txBody>
                    <a:bodyPr/>
                    <a:lstStyle/>
                    <a:p>
                      <a:r>
                        <a:rPr lang="en-US" sz="1400" dirty="0"/>
                        <a:t>Case 3</a:t>
                      </a:r>
                    </a:p>
                  </a:txBody>
                  <a:tcPr marL="34290" marR="34290" marT="17145" marB="17145">
                    <a:solidFill>
                      <a:schemeClr val="bg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pic>
        <p:nvPicPr>
          <p:cNvPr id="4" name="Picture 3">
            <a:extLst>
              <a:ext uri="{FF2B5EF4-FFF2-40B4-BE49-F238E27FC236}">
                <a16:creationId xmlns:a16="http://schemas.microsoft.com/office/drawing/2014/main" id="{9B036187-B027-D1DE-8233-D0597F6D7387}"/>
              </a:ext>
            </a:extLst>
          </p:cNvPr>
          <p:cNvPicPr>
            <a:picLocks noChangeAspect="1"/>
          </p:cNvPicPr>
          <p:nvPr/>
        </p:nvPicPr>
        <p:blipFill>
          <a:blip r:embed="rId20"/>
          <a:stretch>
            <a:fillRect/>
          </a:stretch>
        </p:blipFill>
        <p:spPr>
          <a:xfrm>
            <a:off x="23071273" y="13069771"/>
            <a:ext cx="3111500" cy="1041400"/>
          </a:xfrm>
          <a:prstGeom prst="rect">
            <a:avLst/>
          </a:prstGeom>
        </p:spPr>
      </p:pic>
      <p:pic>
        <p:nvPicPr>
          <p:cNvPr id="12" name="Picture 11">
            <a:extLst>
              <a:ext uri="{FF2B5EF4-FFF2-40B4-BE49-F238E27FC236}">
                <a16:creationId xmlns:a16="http://schemas.microsoft.com/office/drawing/2014/main" id="{6EF00105-CE88-2842-E5A4-94388930FAAD}"/>
              </a:ext>
            </a:extLst>
          </p:cNvPr>
          <p:cNvPicPr>
            <a:picLocks noChangeAspect="1"/>
          </p:cNvPicPr>
          <p:nvPr/>
        </p:nvPicPr>
        <p:blipFill>
          <a:blip r:embed="rId21"/>
          <a:srcRect/>
          <a:stretch/>
        </p:blipFill>
        <p:spPr>
          <a:xfrm>
            <a:off x="28988114" y="13057477"/>
            <a:ext cx="3111500" cy="1053694"/>
          </a:xfrm>
          <a:prstGeom prst="rect">
            <a:avLst/>
          </a:prstGeom>
        </p:spPr>
      </p:pic>
      <p:sp>
        <p:nvSpPr>
          <p:cNvPr id="13" name="正方形/長方形 17">
            <a:extLst>
              <a:ext uri="{FF2B5EF4-FFF2-40B4-BE49-F238E27FC236}">
                <a16:creationId xmlns:a16="http://schemas.microsoft.com/office/drawing/2014/main" id="{5E6C5FB4-B7F2-6B24-79F6-A2CD888DFD74}"/>
              </a:ext>
            </a:extLst>
          </p:cNvPr>
          <p:cNvSpPr/>
          <p:nvPr/>
        </p:nvSpPr>
        <p:spPr>
          <a:xfrm>
            <a:off x="22524245" y="14528854"/>
            <a:ext cx="9919842" cy="154224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15" name="正方形/長方形 17">
            <a:extLst>
              <a:ext uri="{FF2B5EF4-FFF2-40B4-BE49-F238E27FC236}">
                <a16:creationId xmlns:a16="http://schemas.microsoft.com/office/drawing/2014/main" id="{F892260A-CFA5-2735-2A61-DA64654898D2}"/>
              </a:ext>
            </a:extLst>
          </p:cNvPr>
          <p:cNvSpPr/>
          <p:nvPr/>
        </p:nvSpPr>
        <p:spPr>
          <a:xfrm>
            <a:off x="22521672" y="11143456"/>
            <a:ext cx="9919842" cy="296771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16" name="Straight Connector 15">
            <a:extLst>
              <a:ext uri="{FF2B5EF4-FFF2-40B4-BE49-F238E27FC236}">
                <a16:creationId xmlns:a16="http://schemas.microsoft.com/office/drawing/2014/main" id="{586E88FB-82D5-2D0F-992E-D5F1996C568C}"/>
              </a:ext>
            </a:extLst>
          </p:cNvPr>
          <p:cNvCxnSpPr>
            <a:cxnSpLocks/>
          </p:cNvCxnSpPr>
          <p:nvPr/>
        </p:nvCxnSpPr>
        <p:spPr>
          <a:xfrm>
            <a:off x="22538317" y="12712453"/>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5D5F9A47-A9CF-3C82-DC8C-6C980DC4B6CA}"/>
              </a:ext>
            </a:extLst>
          </p:cNvPr>
          <p:cNvCxnSpPr>
            <a:cxnSpLocks/>
          </p:cNvCxnSpPr>
          <p:nvPr/>
        </p:nvCxnSpPr>
        <p:spPr>
          <a:xfrm>
            <a:off x="26300784" y="12716687"/>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255608CD-602C-4C45-AFE7-D55467C9B400}"/>
              </a:ext>
            </a:extLst>
          </p:cNvPr>
          <p:cNvCxnSpPr>
            <a:cxnSpLocks/>
          </p:cNvCxnSpPr>
          <p:nvPr/>
        </p:nvCxnSpPr>
        <p:spPr>
          <a:xfrm>
            <a:off x="28791031" y="12726216"/>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8F9DAE53-26C9-C777-C4A2-48B7B16DF2DB}"/>
              </a:ext>
            </a:extLst>
          </p:cNvPr>
          <p:cNvPicPr>
            <a:picLocks noChangeAspect="1"/>
          </p:cNvPicPr>
          <p:nvPr/>
        </p:nvPicPr>
        <p:blipFill>
          <a:blip r:embed="rId22"/>
          <a:srcRect/>
          <a:stretch/>
        </p:blipFill>
        <p:spPr>
          <a:xfrm>
            <a:off x="26534693" y="9500512"/>
            <a:ext cx="2256338" cy="1316736"/>
          </a:xfrm>
          <a:prstGeom prst="rect">
            <a:avLst/>
          </a:prstGeom>
        </p:spPr>
      </p:pic>
      <p:sp>
        <p:nvSpPr>
          <p:cNvPr id="30" name="正方形/長方形 17">
            <a:extLst>
              <a:ext uri="{FF2B5EF4-FFF2-40B4-BE49-F238E27FC236}">
                <a16:creationId xmlns:a16="http://schemas.microsoft.com/office/drawing/2014/main" id="{87D2E428-5BE6-1348-7BEB-906461056D74}"/>
              </a:ext>
            </a:extLst>
          </p:cNvPr>
          <p:cNvSpPr/>
          <p:nvPr/>
        </p:nvSpPr>
        <p:spPr>
          <a:xfrm>
            <a:off x="22521672" y="8123660"/>
            <a:ext cx="9919842" cy="271331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31" name="Straight Connector 30">
            <a:extLst>
              <a:ext uri="{FF2B5EF4-FFF2-40B4-BE49-F238E27FC236}">
                <a16:creationId xmlns:a16="http://schemas.microsoft.com/office/drawing/2014/main" id="{38B6768A-FF77-7DA7-F361-94F384863661}"/>
              </a:ext>
            </a:extLst>
          </p:cNvPr>
          <p:cNvCxnSpPr>
            <a:cxnSpLocks/>
          </p:cNvCxnSpPr>
          <p:nvPr/>
        </p:nvCxnSpPr>
        <p:spPr>
          <a:xfrm>
            <a:off x="22521672" y="9071448"/>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13CB7056-FDDF-B811-5B6D-966FE9038D46}"/>
              </a:ext>
            </a:extLst>
          </p:cNvPr>
          <p:cNvCxnSpPr>
            <a:cxnSpLocks/>
          </p:cNvCxnSpPr>
          <p:nvPr/>
        </p:nvCxnSpPr>
        <p:spPr>
          <a:xfrm>
            <a:off x="26284139" y="9075682"/>
            <a:ext cx="0" cy="176129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788F1BE5-33C6-FE0B-40F3-8CD90267428D}"/>
              </a:ext>
            </a:extLst>
          </p:cNvPr>
          <p:cNvCxnSpPr>
            <a:cxnSpLocks/>
          </p:cNvCxnSpPr>
          <p:nvPr/>
        </p:nvCxnSpPr>
        <p:spPr>
          <a:xfrm>
            <a:off x="28976262" y="9085211"/>
            <a:ext cx="0" cy="1751766"/>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38" name="正方形/長方形 17">
            <a:extLst>
              <a:ext uri="{FF2B5EF4-FFF2-40B4-BE49-F238E27FC236}">
                <a16:creationId xmlns:a16="http://schemas.microsoft.com/office/drawing/2014/main" id="{7FEA747F-2AD4-84FF-D908-AAD8218D5735}"/>
              </a:ext>
            </a:extLst>
          </p:cNvPr>
          <p:cNvSpPr/>
          <p:nvPr/>
        </p:nvSpPr>
        <p:spPr>
          <a:xfrm>
            <a:off x="11405072" y="3786312"/>
            <a:ext cx="9775733" cy="440813"/>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40" name="正方形/長方形 17">
            <a:extLst>
              <a:ext uri="{FF2B5EF4-FFF2-40B4-BE49-F238E27FC236}">
                <a16:creationId xmlns:a16="http://schemas.microsoft.com/office/drawing/2014/main" id="{380E8C3C-5C51-A5A1-E6AB-804BDD38ECA8}"/>
              </a:ext>
            </a:extLst>
          </p:cNvPr>
          <p:cNvSpPr/>
          <p:nvPr/>
        </p:nvSpPr>
        <p:spPr>
          <a:xfrm>
            <a:off x="11379785" y="4713722"/>
            <a:ext cx="9775733" cy="20780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1" name="Straight Connector 40">
            <a:extLst>
              <a:ext uri="{FF2B5EF4-FFF2-40B4-BE49-F238E27FC236}">
                <a16:creationId xmlns:a16="http://schemas.microsoft.com/office/drawing/2014/main" id="{C2AC72EE-B5C6-A0AD-BD21-EE275E5D9C04}"/>
              </a:ext>
            </a:extLst>
          </p:cNvPr>
          <p:cNvCxnSpPr>
            <a:cxnSpLocks/>
          </p:cNvCxnSpPr>
          <p:nvPr/>
        </p:nvCxnSpPr>
        <p:spPr>
          <a:xfrm>
            <a:off x="18063413" y="4741581"/>
            <a:ext cx="0" cy="2050202"/>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
        <p:nvSpPr>
          <p:cNvPr id="44" name="正方形/長方形 17">
            <a:extLst>
              <a:ext uri="{FF2B5EF4-FFF2-40B4-BE49-F238E27FC236}">
                <a16:creationId xmlns:a16="http://schemas.microsoft.com/office/drawing/2014/main" id="{86BE6FE1-3578-BC83-5AA4-9A0B7432DA30}"/>
              </a:ext>
            </a:extLst>
          </p:cNvPr>
          <p:cNvSpPr/>
          <p:nvPr/>
        </p:nvSpPr>
        <p:spPr>
          <a:xfrm>
            <a:off x="11379784" y="7278380"/>
            <a:ext cx="9775733" cy="627828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6" name="Straight Connector 45">
            <a:extLst>
              <a:ext uri="{FF2B5EF4-FFF2-40B4-BE49-F238E27FC236}">
                <a16:creationId xmlns:a16="http://schemas.microsoft.com/office/drawing/2014/main" id="{4D8BF82E-FACD-D84A-5B49-EC0156E1F862}"/>
              </a:ext>
            </a:extLst>
          </p:cNvPr>
          <p:cNvCxnSpPr>
            <a:cxnSpLocks/>
          </p:cNvCxnSpPr>
          <p:nvPr/>
        </p:nvCxnSpPr>
        <p:spPr>
          <a:xfrm>
            <a:off x="11379784" y="9976748"/>
            <a:ext cx="9775733"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50" name="正方形/長方形 17">
            <a:extLst>
              <a:ext uri="{FF2B5EF4-FFF2-40B4-BE49-F238E27FC236}">
                <a16:creationId xmlns:a16="http://schemas.microsoft.com/office/drawing/2014/main" id="{4C14B878-AF40-9703-9143-BF5E5D5CC733}"/>
              </a:ext>
            </a:extLst>
          </p:cNvPr>
          <p:cNvSpPr/>
          <p:nvPr/>
        </p:nvSpPr>
        <p:spPr>
          <a:xfrm>
            <a:off x="11405072" y="14137909"/>
            <a:ext cx="9775733" cy="196596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52" name="正方形/長方形 17">
            <a:extLst>
              <a:ext uri="{FF2B5EF4-FFF2-40B4-BE49-F238E27FC236}">
                <a16:creationId xmlns:a16="http://schemas.microsoft.com/office/drawing/2014/main" id="{EE951706-0539-12A2-493E-33991DA3520D}"/>
              </a:ext>
            </a:extLst>
          </p:cNvPr>
          <p:cNvSpPr/>
          <p:nvPr/>
        </p:nvSpPr>
        <p:spPr>
          <a:xfrm>
            <a:off x="22521672" y="3578637"/>
            <a:ext cx="9919842" cy="423854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53" name="Straight Connector 52">
            <a:extLst>
              <a:ext uri="{FF2B5EF4-FFF2-40B4-BE49-F238E27FC236}">
                <a16:creationId xmlns:a16="http://schemas.microsoft.com/office/drawing/2014/main" id="{2976EB42-21EF-7A13-CBEE-13D2C6D184E2}"/>
              </a:ext>
            </a:extLst>
          </p:cNvPr>
          <p:cNvCxnSpPr>
            <a:cxnSpLocks/>
          </p:cNvCxnSpPr>
          <p:nvPr/>
        </p:nvCxnSpPr>
        <p:spPr>
          <a:xfrm>
            <a:off x="22538317" y="6152109"/>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967AF9E4-74D5-6D9A-1524-71DF7047D94A}"/>
              </a:ext>
            </a:extLst>
          </p:cNvPr>
          <p:cNvCxnSpPr>
            <a:cxnSpLocks/>
          </p:cNvCxnSpPr>
          <p:nvPr/>
        </p:nvCxnSpPr>
        <p:spPr>
          <a:xfrm>
            <a:off x="26300784" y="6156343"/>
            <a:ext cx="0" cy="1668198"/>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1FD3668D-A155-7074-2BCF-2A1EDAECF6DD}"/>
              </a:ext>
            </a:extLst>
          </p:cNvPr>
          <p:cNvCxnSpPr>
            <a:cxnSpLocks/>
          </p:cNvCxnSpPr>
          <p:nvPr/>
        </p:nvCxnSpPr>
        <p:spPr>
          <a:xfrm>
            <a:off x="28992907" y="6165872"/>
            <a:ext cx="0" cy="167441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896" name="Picture 895" descr="Table&#10;&#10;Description automatically generated">
            <a:extLst>
              <a:ext uri="{FF2B5EF4-FFF2-40B4-BE49-F238E27FC236}">
                <a16:creationId xmlns:a16="http://schemas.microsoft.com/office/drawing/2014/main" id="{66AE2FAA-61CC-6EB4-A1C0-240B640EAEFD}"/>
              </a:ext>
            </a:extLst>
          </p:cNvPr>
          <p:cNvPicPr>
            <a:picLocks noChangeAspect="1"/>
          </p:cNvPicPr>
          <p:nvPr/>
        </p:nvPicPr>
        <p:blipFill>
          <a:blip r:embed="rId23"/>
          <a:stretch>
            <a:fillRect/>
          </a:stretch>
        </p:blipFill>
        <p:spPr>
          <a:xfrm>
            <a:off x="29265178" y="4609325"/>
            <a:ext cx="2946400" cy="1295400"/>
          </a:xfrm>
          <a:prstGeom prst="rect">
            <a:avLst/>
          </a:prstGeom>
        </p:spPr>
      </p:pic>
      <p:sp>
        <p:nvSpPr>
          <p:cNvPr id="897" name="正方形/長方形 17">
            <a:extLst>
              <a:ext uri="{FF2B5EF4-FFF2-40B4-BE49-F238E27FC236}">
                <a16:creationId xmlns:a16="http://schemas.microsoft.com/office/drawing/2014/main" id="{481D1F81-537C-27CD-C591-C75899DE8F38}"/>
              </a:ext>
            </a:extLst>
          </p:cNvPr>
          <p:cNvSpPr/>
          <p:nvPr/>
        </p:nvSpPr>
        <p:spPr>
          <a:xfrm>
            <a:off x="29084784" y="4593913"/>
            <a:ext cx="3350880" cy="1343842"/>
          </a:xfrm>
          <a:prstGeom prst="rect">
            <a:avLst/>
          </a:prstGeom>
          <a:noFill/>
          <a:ln w="34925">
            <a:solidFill>
              <a:schemeClr val="accent2">
                <a:alpha val="3029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4845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mc:Choice xmlns:a14="http://schemas.microsoft.com/office/drawing/2010/main"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mc:Choice xmlns:a14="http://schemas.microsoft.com/office/drawing/2010/main"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mc:Choice xmlns:a14="http://schemas.microsoft.com/office/drawing/2010/main"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mc:Choice xmlns:a14="http://schemas.microsoft.com/office/drawing/2010/main"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7718</TotalTime>
  <Words>4518</Words>
  <Application>Microsoft Macintosh PowerPoint</Application>
  <PresentationFormat>Custom</PresentationFormat>
  <Paragraphs>649</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71</cp:revision>
  <cp:lastPrinted>2022-08-18T16:26:06Z</cp:lastPrinted>
  <dcterms:created xsi:type="dcterms:W3CDTF">2022-08-02T15:14:18Z</dcterms:created>
  <dcterms:modified xsi:type="dcterms:W3CDTF">2022-08-21T14:11:06Z</dcterms:modified>
  <cp:category/>
</cp:coreProperties>
</file>